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2B617-A819-41F3-B853-8CF9CAB6455B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C038-8C5A-43F6-A98A-FEFF92ADF4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2B617-A819-41F3-B853-8CF9CAB6455B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C038-8C5A-43F6-A98A-FEFF92ADF4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2B617-A819-41F3-B853-8CF9CAB6455B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C038-8C5A-43F6-A98A-FEFF92ADF4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2B617-A819-41F3-B853-8CF9CAB6455B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C038-8C5A-43F6-A98A-FEFF92ADF4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2B617-A819-41F3-B853-8CF9CAB6455B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B67C038-8C5A-43F6-A98A-FEFF92ADF4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2B617-A819-41F3-B853-8CF9CAB6455B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C038-8C5A-43F6-A98A-FEFF92ADF4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2B617-A819-41F3-B853-8CF9CAB6455B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C038-8C5A-43F6-A98A-FEFF92ADF4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2B617-A819-41F3-B853-8CF9CAB6455B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C038-8C5A-43F6-A98A-FEFF92ADF4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2B617-A819-41F3-B853-8CF9CAB6455B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C038-8C5A-43F6-A98A-FEFF92ADF4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2B617-A819-41F3-B853-8CF9CAB6455B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C038-8C5A-43F6-A98A-FEFF92ADF4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2B617-A819-41F3-B853-8CF9CAB6455B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C038-8C5A-43F6-A98A-FEFF92ADF4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F82B617-A819-41F3-B853-8CF9CAB6455B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B67C038-8C5A-43F6-A98A-FEFF92ADF4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573016"/>
            <a:ext cx="8373616" cy="1872208"/>
          </a:xfrm>
        </p:spPr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Служебная </a:t>
            </a:r>
            <a:br>
              <a:rPr lang="ru-RU" dirty="0">
                <a:effectLst/>
              </a:rPr>
            </a:br>
            <a:r>
              <a:rPr lang="ru-RU" dirty="0" smtClean="0">
                <a:effectLst/>
              </a:rPr>
              <a:t>тайна</a:t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 </a:t>
            </a:r>
            <a:br>
              <a:rPr lang="ru-RU" dirty="0" smtClean="0">
                <a:effectLst/>
              </a:rPr>
            </a:br>
            <a:r>
              <a:rPr lang="ru-RU" dirty="0">
                <a:effectLst/>
              </a:rPr>
              <a:t> </a:t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0160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dirty="0"/>
              <a:t>Перечень сведений, доступ к которым не может быть ограничен: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C000"/>
                </a:solidFill>
              </a:rPr>
              <a:t>Информация из документов открытых фондов библиотек и архивов, информационных систем организаций, необходимая для реализации прав, свобод и обязанностей граждан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C000"/>
                </a:solidFill>
              </a:rPr>
              <a:t>Сведения из описания структур органов исполнительной власти, их функции, направлений и форм деятельности, информация об их адресе и месте расположения</a:t>
            </a:r>
            <a:endParaRPr lang="ru-RU" sz="2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967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3488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Закон РФ «О тайне» от 21.07.93 № 5485-1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698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340768"/>
            <a:ext cx="8856984" cy="4392488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dirty="0" smtClean="0">
                <a:solidFill>
                  <a:srgbClr val="FFC000"/>
                </a:solidFill>
              </a:rPr>
              <a:t>Служебная тайна - защищаемая </a:t>
            </a:r>
            <a:r>
              <a:rPr lang="ru-RU" dirty="0">
                <a:solidFill>
                  <a:srgbClr val="FFC000"/>
                </a:solidFill>
              </a:rPr>
              <a:t>по закону конфиденциальная информация, ставшая известной </a:t>
            </a:r>
            <a:r>
              <a:rPr lang="ru-RU" dirty="0" smtClean="0">
                <a:solidFill>
                  <a:srgbClr val="FFC000"/>
                </a:solidFill>
              </a:rPr>
              <a:t>в государственных </a:t>
            </a:r>
            <a:r>
              <a:rPr lang="ru-RU" dirty="0">
                <a:solidFill>
                  <a:srgbClr val="FFC000"/>
                </a:solidFill>
              </a:rPr>
              <a:t>органах и органах местного </a:t>
            </a:r>
            <a:r>
              <a:rPr lang="ru-RU" dirty="0" smtClean="0">
                <a:solidFill>
                  <a:srgbClr val="FFC000"/>
                </a:solidFill>
              </a:rPr>
              <a:t>самоуправления </a:t>
            </a:r>
            <a:r>
              <a:rPr lang="ru-RU" dirty="0">
                <a:solidFill>
                  <a:srgbClr val="FFC000"/>
                </a:solidFill>
              </a:rPr>
              <a:t>только на законных основаниях и в силу исполнения их представителями </a:t>
            </a:r>
            <a:r>
              <a:rPr lang="ru-RU" dirty="0" smtClean="0">
                <a:solidFill>
                  <a:srgbClr val="FFC000"/>
                </a:solidFill>
              </a:rPr>
              <a:t>служебных </a:t>
            </a:r>
            <a:r>
              <a:rPr lang="ru-RU" dirty="0">
                <a:solidFill>
                  <a:srgbClr val="FFC000"/>
                </a:solidFill>
              </a:rPr>
              <a:t>обязанностей, а также служебная </a:t>
            </a:r>
            <a:r>
              <a:rPr lang="ru-RU" dirty="0" smtClean="0">
                <a:solidFill>
                  <a:srgbClr val="FFC000"/>
                </a:solidFill>
              </a:rPr>
              <a:t>информация </a:t>
            </a:r>
            <a:r>
              <a:rPr lang="ru-RU" dirty="0">
                <a:solidFill>
                  <a:srgbClr val="FFC000"/>
                </a:solidFill>
              </a:rPr>
              <a:t>о деятельности </a:t>
            </a:r>
            <a:r>
              <a:rPr lang="ru-RU" dirty="0" smtClean="0">
                <a:solidFill>
                  <a:srgbClr val="FFC000"/>
                </a:solidFill>
              </a:rPr>
              <a:t>государственных органов</a:t>
            </a:r>
            <a:r>
              <a:rPr lang="ru-RU" dirty="0">
                <a:solidFill>
                  <a:srgbClr val="FFC000"/>
                </a:solidFill>
              </a:rPr>
              <a:t>, доступ к которой ограничен федеральным законом или в силу служебной необходимости.</a:t>
            </a:r>
          </a:p>
        </p:txBody>
      </p:sp>
    </p:spTree>
    <p:extLst>
      <p:ext uri="{BB962C8B-B14F-4D97-AF65-F5344CB8AC3E}">
        <p14:creationId xmlns:p14="http://schemas.microsoft.com/office/powerpoint/2010/main" xmlns="" val="32659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Основные объекты тайны: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564904"/>
            <a:ext cx="8229600" cy="2260848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marL="137160" indent="0" algn="ctr">
              <a:buNone/>
            </a:pPr>
            <a:r>
              <a:rPr lang="ru-RU" dirty="0" smtClean="0">
                <a:solidFill>
                  <a:srgbClr val="FFC000"/>
                </a:solidFill>
              </a:rPr>
              <a:t>Служебная информация о деятельности федеральных государственных органов, доступ к которой ограничен федеральным законом в целях защиты государственных: военная тайна, тайна следствия</a:t>
            </a:r>
          </a:p>
        </p:txBody>
      </p:sp>
    </p:spTree>
    <p:extLst>
      <p:ext uri="{BB962C8B-B14F-4D97-AF65-F5344CB8AC3E}">
        <p14:creationId xmlns:p14="http://schemas.microsoft.com/office/powerpoint/2010/main" xmlns="" val="414510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объекты тайны: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916832"/>
            <a:ext cx="8229600" cy="3556992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marL="137160" indent="0" algn="ctr">
              <a:buNone/>
            </a:pPr>
            <a:r>
              <a:rPr lang="ru-RU" dirty="0" smtClean="0">
                <a:solidFill>
                  <a:srgbClr val="FFC000"/>
                </a:solidFill>
              </a:rPr>
              <a:t>Охраноспособная конфиденциальная информация, ставшая известной в силу исполнения служебных обязанностей должностным лицом государственных органов, органов местного самоуправления: коммерческая, банковская, профессиональная тайна, конфиденциальная информация личного характера</a:t>
            </a:r>
            <a:endParaRPr lang="ru-RU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513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dirty="0" smtClean="0"/>
              <a:t>Критерии охраноспособности права:</a:t>
            </a:r>
            <a:endParaRPr lang="ru-RU" sz="3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C000"/>
                </a:solidFill>
              </a:rPr>
              <a:t>Информация должна являться собственной служебной тайной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C000"/>
                </a:solidFill>
              </a:rPr>
              <a:t>Информация </a:t>
            </a:r>
            <a:r>
              <a:rPr lang="ru-RU" sz="2400" dirty="0">
                <a:solidFill>
                  <a:srgbClr val="FFC000"/>
                </a:solidFill>
              </a:rPr>
              <a:t>служебной тайны может быть получена представителем государственного органа и органа местного самоуправления только в силу исполнения обязанностей по службе в случаях и порядке, установленных федеральным </a:t>
            </a:r>
            <a:r>
              <a:rPr lang="ru-RU" sz="2400" dirty="0" smtClean="0">
                <a:solidFill>
                  <a:srgbClr val="FFC000"/>
                </a:solidFill>
              </a:rPr>
              <a:t>законом</a:t>
            </a:r>
          </a:p>
        </p:txBody>
      </p:sp>
    </p:spTree>
    <p:extLst>
      <p:ext uri="{BB962C8B-B14F-4D97-AF65-F5344CB8AC3E}">
        <p14:creationId xmlns:p14="http://schemas.microsoft.com/office/powerpoint/2010/main" xmlns="" val="22130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dirty="0"/>
              <a:t>Критерии охраноспособности права: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0916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C000"/>
                </a:solidFill>
              </a:rPr>
              <a:t>Информация </a:t>
            </a:r>
            <a:r>
              <a:rPr lang="ru-RU" sz="2400" dirty="0">
                <a:solidFill>
                  <a:srgbClr val="FFC000"/>
                </a:solidFill>
              </a:rPr>
              <a:t>должна являться охраноспособной конфиденциальной информацией служебного характера другого </a:t>
            </a:r>
            <a:r>
              <a:rPr lang="ru-RU" sz="2400" dirty="0" smtClean="0">
                <a:solidFill>
                  <a:srgbClr val="FFC000"/>
                </a:solidFill>
              </a:rPr>
              <a:t>лица</a:t>
            </a:r>
            <a:endParaRPr lang="ru-RU" sz="2400" dirty="0">
              <a:solidFill>
                <a:srgbClr val="FFC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C000"/>
                </a:solidFill>
              </a:rPr>
              <a:t>Информация </a:t>
            </a:r>
            <a:r>
              <a:rPr lang="ru-RU" sz="2400" dirty="0">
                <a:solidFill>
                  <a:srgbClr val="FFC000"/>
                </a:solidFill>
              </a:rPr>
              <a:t>не должна являться государственной тайной и не входить в перечень сведений, доступ к которым не может быть </a:t>
            </a:r>
            <a:r>
              <a:rPr lang="ru-RU" sz="2400" dirty="0" smtClean="0">
                <a:solidFill>
                  <a:srgbClr val="FFC000"/>
                </a:solidFill>
              </a:rPr>
              <a:t>ограничен</a:t>
            </a:r>
            <a:endParaRPr lang="ru-RU" sz="2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26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dirty="0" smtClean="0"/>
              <a:t>Перечень сведений, доступ к которым не может быть ограничен:</a:t>
            </a:r>
            <a:endParaRPr lang="ru-RU" sz="3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44824"/>
            <a:ext cx="8291264" cy="470916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>
                <a:solidFill>
                  <a:srgbClr val="FFC000"/>
                </a:solidFill>
              </a:rPr>
              <a:t>С</a:t>
            </a:r>
            <a:r>
              <a:rPr lang="ru-RU" sz="2400" dirty="0" smtClean="0">
                <a:solidFill>
                  <a:srgbClr val="FFC000"/>
                </a:solidFill>
              </a:rPr>
              <a:t>ведения из актов законодательства, устанавливающих правовой статус государственных органов, организаций, общественных объединений, информация о правах, свободах и обязанностях граждан, порядке их реализации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C000"/>
                </a:solidFill>
              </a:rPr>
              <a:t>Информация о порядке рассмотрения и разрешения заявлений физических и юридических лиц</a:t>
            </a:r>
            <a:endParaRPr lang="ru-RU" sz="2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270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dirty="0"/>
              <a:t>Перечень сведений, доступ к которым не может быть ограничен: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C000"/>
                </a:solidFill>
              </a:rPr>
              <a:t>Информация, необходимая для обеспечения безопасного существования населённых пунктов, производственных объектов, граждан и населения в целом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C000"/>
                </a:solidFill>
              </a:rPr>
              <a:t>Сведения об исполнении бюджета и использовании других государственных ресурсов, состояние экономики, потребности населения</a:t>
            </a:r>
            <a:endParaRPr lang="ru-RU" sz="2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809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141</TotalTime>
  <Words>348</Words>
  <Application>Microsoft Office PowerPoint</Application>
  <PresentationFormat>Экран (4:3)</PresentationFormat>
  <Paragraphs>22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Служебная  тайна     </vt:lpstr>
      <vt:lpstr>Закон РФ «О тайне» от 21.07.93 № 5485-1</vt:lpstr>
      <vt:lpstr>Слайд 3</vt:lpstr>
      <vt:lpstr>Основные объекты тайны:</vt:lpstr>
      <vt:lpstr>Основные объекты тайны:</vt:lpstr>
      <vt:lpstr>Критерии охраноспособности права:</vt:lpstr>
      <vt:lpstr>Критерии охраноспособности права:</vt:lpstr>
      <vt:lpstr>Перечень сведений, доступ к которым не может быть ограничен:</vt:lpstr>
      <vt:lpstr>Перечень сведений, доступ к которым не может быть ограничен:</vt:lpstr>
      <vt:lpstr>Перечень сведений, доступ к которым не может быть ограничен: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Служебная  тайна</dc:title>
  <dc:creator>topepo</dc:creator>
  <cp:lastModifiedBy>admin</cp:lastModifiedBy>
  <cp:revision>14</cp:revision>
  <dcterms:created xsi:type="dcterms:W3CDTF">2012-03-27T16:23:02Z</dcterms:created>
  <dcterms:modified xsi:type="dcterms:W3CDTF">2019-03-23T05:41:36Z</dcterms:modified>
</cp:coreProperties>
</file>